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408" r:id="rId2"/>
    <p:sldId id="396" r:id="rId3"/>
    <p:sldId id="414" r:id="rId4"/>
    <p:sldId id="366" r:id="rId5"/>
    <p:sldId id="368" r:id="rId6"/>
    <p:sldId id="373" r:id="rId7"/>
    <p:sldId id="380" r:id="rId8"/>
    <p:sldId id="359" r:id="rId9"/>
    <p:sldId id="284" r:id="rId10"/>
    <p:sldId id="411" r:id="rId11"/>
    <p:sldId id="409" r:id="rId12"/>
    <p:sldId id="410" r:id="rId13"/>
    <p:sldId id="412" r:id="rId14"/>
    <p:sldId id="324" r:id="rId15"/>
    <p:sldId id="398" r:id="rId16"/>
    <p:sldId id="406" r:id="rId17"/>
    <p:sldId id="310" r:id="rId18"/>
    <p:sldId id="41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Jamai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Jamai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Jamai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Jamai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Jamai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Jamai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Jamai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Jamai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Jamai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  <a:srgbClr val="FFFF00"/>
    <a:srgbClr val="0000FF"/>
    <a:srgbClr val="FFFFCC"/>
    <a:srgbClr val="000066"/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1459" autoAdjust="0"/>
  </p:normalViewPr>
  <p:slideViewPr>
    <p:cSldViewPr>
      <p:cViewPr varScale="1">
        <p:scale>
          <a:sx n="71" d="100"/>
          <a:sy n="71" d="100"/>
        </p:scale>
        <p:origin x="6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D14F995-5AAE-4D7B-BEDA-A9EB72FA0125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08A420B-A9AF-4C31-80E0-9B5066316B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3DA6DBF9-2347-4356-B125-999AFB22E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627786CE-D42F-4421-96AB-F720B773A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6C653D42-43A5-4418-BD06-692D53B69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8B154CBC-93E6-42DF-82AF-6DEA5577F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3A62270A-D20B-492B-A6C3-F88BB3AF1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Jamai" pitchFamily="2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1F75C820-16B2-47D3-9E99-9E59C0AAD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Jamai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Jamai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Jamai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Jamai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Jamai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B61CBB29-6CE5-4107-83E3-09C3B486D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Jamai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Jamai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Jamai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Jamai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Jamai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0DBB74B4-A2D2-48C6-9977-2E9E68CEB90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Jamai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Jamai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Jamai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Jamai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Jamai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Jamai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887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887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0033C97E-04AF-4413-B44A-BBBEAFAFEA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3D6D44B8-9F68-4383-BE64-A83EC4B77B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B7157E63-57CF-4E41-A7F5-8B9FD33EC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FA7A762-DA20-448C-A56E-131C281A0B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12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3F7165E-1D47-402F-8E21-5327D82837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F8F85B1-B7F2-44EF-A2E0-8B5134150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2792010-87E8-4174-BC8E-2E54F4B147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CC683-7BBC-44AA-ABA5-006A1EE70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9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6D1A93F-7DDE-4C33-B13A-B81B11EA5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C7932B6-0F8F-4D77-9689-08E22AED55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E894ABB-D0B9-4DD8-95D0-5A8A60BDB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06130-986E-42FD-8222-A83E128743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61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07E6BC6B-F7A2-4882-840C-BFE041EB5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F877B76-96C6-42A3-8F72-30B5EB5095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C3D81F1-94F9-48F9-B482-4E2B6983A2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94DE4-6BBF-4363-9140-C480BA5D7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156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FA1879F-F6FD-4401-95EC-2839E0ADA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1E18FF27-D12B-416E-BCF8-5B492539D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1CA896B6-DB56-43B2-93BF-8A64FC055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CA645-A949-46CC-AA86-416705F42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514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C1FBF06-EF93-4658-A4F7-D87699D111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402BD68-D5DA-4D49-A747-D046A4BDA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4C79857-CD4A-40D1-ABB1-FAB830C86F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AD95F-50ED-4F77-A691-AA9908C07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81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CCF9EBC-3EA0-4B8D-94F9-40F6D300C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5806B41-9EB2-464F-A9B9-254B2A1E45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9ED5F12-0CDB-452E-893A-AFC25AE7A0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CEFC7-D68C-4F73-8924-3BCEF5F50D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03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E8554A4-9CF4-40FD-8CAA-5024269763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6B7B5AC-E30F-4EA0-9A76-07072AAB3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1AE6F87-BA23-4A64-9007-DDD061065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36371-ED2A-40E0-92A2-5308275F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07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D639055-EBBE-4718-A6C9-C5D3E68DA5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5230EFE-E37D-4F7E-9088-8985A63FF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592CCBF-A042-41D2-B506-D0C965D449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1B83-F778-4C0A-8A57-331A0CFD05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78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82ECC10-F520-47B1-9416-91CAAA67E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7D7E4A5-4397-4128-A264-54BE887E1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01F59BE-85CE-4568-BE21-DD77A8B156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C165-A740-46F3-A5F8-4E7ADAB51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05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582EF2C3-FF1C-424F-8601-9CFEEADCF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4ECAA2D-EC85-426C-B84F-96586ABCF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B1B3A12-4436-48A6-807E-68524518CB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9DF5F-613D-46E2-AC11-0F86FAF9A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82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DD234CF9-3E2E-4897-9417-C5B26EAF1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94FF2E6-25E6-4E49-9F59-B8182FC619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C1A6A40-4827-4CE9-8A91-7B512FDF6D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0362F-45A9-447E-A956-266ADE0CF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3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DBE7A76-C2D0-445D-B19C-2139317909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19E0D18-2C74-4B49-9ECC-9ECDFC915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F370A26-764F-484F-A17D-32E3EDB2F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5BC00-6467-4A3B-A965-C514DA7F8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76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15148C8-1E7F-4A0C-91FE-1E27482E5F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089CACD-63BA-4750-9A63-88BB75A21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916C4EC-713A-47C3-9E22-A9AC04521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3FBA1-615C-4401-80D1-35BA4CCA0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18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29FC854-A46F-4B9E-9461-DE1045F9C65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Jamai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Jamai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Jamai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Jamai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Jamai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3E6AEF-0DF4-4436-B184-1C171826592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Jamai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Jamai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Jamai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Jamai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Jamai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16ED1A-61E3-4972-810A-F8129D89C33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Jamai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Jamai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Jamai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Jamai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Jamai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9392C5-2A11-48EA-8D24-3E43AA47A31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Jamai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Jamai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Jamai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Jamai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Jamai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1E313A-65D6-45EE-808B-6A96695BC3D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Jamai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Jamai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Jamai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Jamai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Jamai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712B69C-B3E6-4691-B748-A87E6B178E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Jamai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Jamai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Jamai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Jamai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Jamai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496DD94-BEDC-45D7-BF9F-E3D4A4D1DB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Jamai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Jamai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Jamai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Jamai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Jamai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Jamai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6DB4F1A4-59FC-4D7B-B540-5AD56977D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33028A9-ADAF-4383-8C6C-DA19B0152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7755" name="Rectangle 11">
            <a:extLst>
              <a:ext uri="{FF2B5EF4-FFF2-40B4-BE49-F238E27FC236}">
                <a16:creationId xmlns:a16="http://schemas.microsoft.com/office/drawing/2014/main" id="{1E2F6D13-0DC1-4A5E-B9D9-18FCD353F2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56" name="Rectangle 12">
            <a:extLst>
              <a:ext uri="{FF2B5EF4-FFF2-40B4-BE49-F238E27FC236}">
                <a16:creationId xmlns:a16="http://schemas.microsoft.com/office/drawing/2014/main" id="{85BF5435-7D42-4698-9F07-FC51BE57CE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57" name="Rectangle 13">
            <a:extLst>
              <a:ext uri="{FF2B5EF4-FFF2-40B4-BE49-F238E27FC236}">
                <a16:creationId xmlns:a16="http://schemas.microsoft.com/office/drawing/2014/main" id="{1EE3C884-BAB3-4584-A179-465698ED45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A018ABF-C922-42D5-A063-E04B816972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hyperlink" Target="http://www.google.com.vn/imgres?q=m%C3%A0u+s%E1%BA%AFc+c%E1%BB%A7a+c%C3%A1c+lo%E1%BA%A1i+hoa&amp;start=304&amp;hl=vi&amp;biw=983&amp;bih=523&amp;tbm=isch&amp;tbnid=6TuImNvPWpHh_M:&amp;imgrefurl=http://pda.vietbao.vn/Khoa-hoc/Nhung-bong-hoa-biet-bay-cua-Viet-Nam/12969946/188/&amp;docid=1UEO7KURN7FIDM&amp;imgurl=http://a9.vietbao.vn/images/vn901/khoa-hoc/12969946-hoa9.jpg&amp;w=480&amp;h=350&amp;ei=epiPUJPaLOitiQfspIE4&amp;zoom=1&amp;iact=hc&amp;vpx=674&amp;vpy=2&amp;dur=47&amp;hovh=192&amp;hovw=263&amp;tx=141&amp;ty=83&amp;sig=108088604181784977164&amp;page=25&amp;tbnh=146&amp;tbnw=180&amp;ndsp=12&amp;ved=1t:429,r:11,s:304,i:9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hyperlink" Target="http://www.google.com.vn/imgres?q=m%C3%A0u+s%E1%BA%AFc+c%E1%BB%A7a+c%C3%A1c+lo%C3%A0i+v%E1%BA%ADt+trong+t%E1%BB%B1+nhi%C3%AAn&amp;hl=vi&amp;biw=983&amp;bih=523&amp;tbm=isch&amp;tbnid=XaWdbYgUVJkdRM:&amp;imgrefurl=http://www.kythuatnuoitrong.com/2012/02/thuc-len-mau-cho-ca-dia.html&amp;docid=1snQIIRGwbxCEM&amp;imgurl=http://2.bp.blogspot.com/-EyYhojlvR90/Typal4J6QKI/AAAAAAAADxc/zp0cJM_OrHY/s1600/ca%25252Bdia%25252Bdep%25252B01.jpg&amp;w=660&amp;h=440&amp;ei=ypiPULm7EYmDiQf35ID4Dg&amp;zoom=1&amp;iact=rc&amp;dur=125&amp;sig=108088604181784977164&amp;page=3&amp;tbnh=152&amp;tbnw=208&amp;start=20&amp;ndsp=12&amp;ved=1t:429,r:4,s:20,i:148&amp;tx=115&amp;ty=77" TargetMode="Externa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C:\Users\ASUS\Downloads\Baby%20Shark%20Dance%20-%20%23babyshark%20Most%20Viewed%20Video%20-%20Animal%20Songs%20-%20PINKFONG%20Songs%20for%20Children.mp4" TargetMode="Externa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112hu">
            <a:extLst>
              <a:ext uri="{FF2B5EF4-FFF2-40B4-BE49-F238E27FC236}">
                <a16:creationId xmlns:a16="http://schemas.microsoft.com/office/drawing/2014/main" id="{9219BFE6-59BF-40A6-9BAC-002585979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296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987" name="Text Box 3">
            <a:extLst>
              <a:ext uri="{FF2B5EF4-FFF2-40B4-BE49-F238E27FC236}">
                <a16:creationId xmlns:a16="http://schemas.microsoft.com/office/drawing/2014/main" id="{F7402143-2C3D-413B-93BB-84EA1366B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1860550"/>
            <a:ext cx="89154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rgbClr val="0000FF"/>
                </a:solidFill>
                <a:latin typeface="Times New Roman" panose="02020603050405020304" pitchFamily="18" charset="0"/>
              </a:rPr>
              <a:t>Chào mừng các bạn nhỏ đến với tiết học vui!</a:t>
            </a:r>
            <a:endParaRPr lang="en-US" altLang="en-US" sz="117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6" name="Picture 5" descr="PALETTE3">
            <a:extLst>
              <a:ext uri="{FF2B5EF4-FFF2-40B4-BE49-F238E27FC236}">
                <a16:creationId xmlns:a16="http://schemas.microsoft.com/office/drawing/2014/main" id="{3355DF04-AB78-4C61-B9DF-A036998F7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28600"/>
            <a:ext cx="25606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990" name="Rectangle 6">
            <a:extLst>
              <a:ext uri="{FF2B5EF4-FFF2-40B4-BE49-F238E27FC236}">
                <a16:creationId xmlns:a16="http://schemas.microsoft.com/office/drawing/2014/main" id="{813CE5F6-CA6C-4F6A-B3BE-E717A3BA9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3816350"/>
            <a:ext cx="396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MĨ THUẬT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/>
      <p:bldP spid="4259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CD47-7979-43D5-94EB-D966359D5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bài vẽ </a:t>
            </a:r>
            <a:b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Nghe nhạc- vẽ theo cảm hứng”</a:t>
            </a:r>
          </a:p>
        </p:txBody>
      </p:sp>
      <p:pic>
        <p:nvPicPr>
          <p:cNvPr id="32770" name="Picture 2" descr="Hoạt động tạo hình; Đề tài: Vẽ ÔNG MẶT TRỜI, độ tuổi MGB(3- 4 tuổi) - Mầm  non Hoa Sen">
            <a:extLst>
              <a:ext uri="{FF2B5EF4-FFF2-40B4-BE49-F238E27FC236}">
                <a16:creationId xmlns:a16="http://schemas.microsoft.com/office/drawing/2014/main" id="{DBA9B8BB-B396-4DE1-BF7C-383741E41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431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5DA730D-4FAB-43B9-B025-EFE07BDE1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462088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Cùng nhận xét nào!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44121-267F-4E40-AFC5-FB63E0503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7400"/>
            <a:ext cx="8991600" cy="3694113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?...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6A0728B-7C1C-4D8B-9555-5EC73E8EC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vẽ tham khảo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3AE76A3-6245-4582-BF5A-8BC587E55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NI-Jamai" pitchFamily="2" charset="0"/>
            </a:endParaRPr>
          </a:p>
        </p:txBody>
      </p:sp>
      <p:pic>
        <p:nvPicPr>
          <p:cNvPr id="12292" name="Picture 3" descr="tải xuống (5)">
            <a:extLst>
              <a:ext uri="{FF2B5EF4-FFF2-40B4-BE49-F238E27FC236}">
                <a16:creationId xmlns:a16="http://schemas.microsoft.com/office/drawing/2014/main" id="{8B913BE8-3DE6-49B8-AEC4-617D37F9D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7013"/>
            <a:ext cx="41021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Tranh vẽ theo nhạc của HS trường TH C Đại Thắng : PHÒNG GD&amp;amp;ĐT VỤ BẢN -  Trường Tiểu học C Đại Thắng">
            <a:extLst>
              <a:ext uri="{FF2B5EF4-FFF2-40B4-BE49-F238E27FC236}">
                <a16:creationId xmlns:a16="http://schemas.microsoft.com/office/drawing/2014/main" id="{132BEF8F-EE8D-4266-8149-195E320B0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814888"/>
            <a:ext cx="40386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Trường Tiểu học Sơn Bằng: Ứng dụng phương pháp dạy học Mĩ thuật mới - Diễn  đàn Giáo dục Tiểu học Hà Tĩnh">
            <a:extLst>
              <a:ext uri="{FF2B5EF4-FFF2-40B4-BE49-F238E27FC236}">
                <a16:creationId xmlns:a16="http://schemas.microsoft.com/office/drawing/2014/main" id="{96C8B9B9-9FFC-4688-944D-97DE0F946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81175"/>
            <a:ext cx="41021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Vũ điệu sắc màu” - Cuộc hội ngộ giữa hội họa và âm nhạc">
            <a:extLst>
              <a:ext uri="{FF2B5EF4-FFF2-40B4-BE49-F238E27FC236}">
                <a16:creationId xmlns:a16="http://schemas.microsoft.com/office/drawing/2014/main" id="{A29BEC51-754C-4D64-BE3D-09636590A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49425"/>
            <a:ext cx="3881437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2 Vẽ theo nhạc ý tưởng | tranh nghệ thuật, nghệ thuật, nghệ">
            <a:extLst>
              <a:ext uri="{FF2B5EF4-FFF2-40B4-BE49-F238E27FC236}">
                <a16:creationId xmlns:a16="http://schemas.microsoft.com/office/drawing/2014/main" id="{34A386C5-1F30-4E3B-B486-6407C6BFF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42888"/>
            <a:ext cx="43973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Khai mạc triển lãm “Hoan ca của sắc màu” | baotintuc.vn">
            <a:extLst>
              <a:ext uri="{FF2B5EF4-FFF2-40B4-BE49-F238E27FC236}">
                <a16:creationId xmlns:a16="http://schemas.microsoft.com/office/drawing/2014/main" id="{74DF1D38-5F23-4156-91CF-C65802D51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276600"/>
            <a:ext cx="4397375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Tranh Nghệ Thuật Trừu Tượng Vũ Điệu Màu Sắc">
            <a:extLst>
              <a:ext uri="{FF2B5EF4-FFF2-40B4-BE49-F238E27FC236}">
                <a16:creationId xmlns:a16="http://schemas.microsoft.com/office/drawing/2014/main" id="{6D26F994-6EEE-4D9B-91BE-8C01B45F5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231775"/>
            <a:ext cx="4491037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VŨ ĐIỆU SẮC MÀU">
            <a:extLst>
              <a:ext uri="{FF2B5EF4-FFF2-40B4-BE49-F238E27FC236}">
                <a16:creationId xmlns:a16="http://schemas.microsoft.com/office/drawing/2014/main" id="{644D9D7A-4E07-4CD8-A3DA-706280960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3276600"/>
            <a:ext cx="43434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icture 112hu">
            <a:extLst>
              <a:ext uri="{FF2B5EF4-FFF2-40B4-BE49-F238E27FC236}">
                <a16:creationId xmlns:a16="http://schemas.microsoft.com/office/drawing/2014/main" id="{F8E4BB85-837E-4C72-996A-35D5EB3CC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3" name="Rectangle 3">
            <a:extLst>
              <a:ext uri="{FF2B5EF4-FFF2-40B4-BE49-F238E27FC236}">
                <a16:creationId xmlns:a16="http://schemas.microsoft.com/office/drawing/2014/main" id="{8028C3B8-A0B6-4C6E-8403-C7B07D17D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" y="1981200"/>
            <a:ext cx="9105900" cy="4876800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+ Em tưởng tượng được hình ảnh gì qua mảng màu trong khung giấy vừa vẽ biểu cảm theo nhạc?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+ Làm thế nào để thể hiện rõ các hình ảnh tưởng tượng?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+ Các chấm, nét, màu được thêm vào như thế nào để gợi hình trong tranh?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+ Xung phong nêu cảm nhận bài vẽ biểu cảm của mình hoặc chia sẻ cảm xúc với bài của bạn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246747-D92C-4832-81C3-7C93BEC36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31775"/>
            <a:ext cx="8991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 : Tìm hiểu về mảng màu yêu thích</a:t>
            </a:r>
            <a:endParaRPr lang="en-US" alt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itle 1">
            <a:extLst>
              <a:ext uri="{FF2B5EF4-FFF2-40B4-BE49-F238E27FC236}">
                <a16:creationId xmlns:a16="http://schemas.microsoft.com/office/drawing/2014/main" id="{AA55F10E-2734-4FF8-8D3C-DB05FE6A8A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143000"/>
            <a:ext cx="7115175" cy="762000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3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 112hu">
            <a:extLst>
              <a:ext uri="{FF2B5EF4-FFF2-40B4-BE49-F238E27FC236}">
                <a16:creationId xmlns:a16="http://schemas.microsoft.com/office/drawing/2014/main" id="{0660BA91-A8B8-4673-A43A-DB21A6D23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75" name="Rectangle 3">
            <a:extLst>
              <a:ext uri="{FF2B5EF4-FFF2-40B4-BE49-F238E27FC236}">
                <a16:creationId xmlns:a16="http://schemas.microsoft.com/office/drawing/2014/main" id="{11CE8653-09A6-418C-B4A7-8AE2B23C3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80963"/>
            <a:ext cx="8458200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 Vẽ tranh theo nhạc là cách thể hiện cảm xúc, giai điệu, tiết tấu của âm thanh bằng đường nét, màu sắc, nhịp điệu của các chấm, nét, màu</a:t>
            </a:r>
            <a:endParaRPr lang="en-US" altLang="en-US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2689" name="Picture 17" descr="Chân trời sáng tạo] Giải mĩ thuật 6 bài 1: Tranh vẽ theo giai điệu âm nhạc  - Tech12h">
            <a:extLst>
              <a:ext uri="{FF2B5EF4-FFF2-40B4-BE49-F238E27FC236}">
                <a16:creationId xmlns:a16="http://schemas.microsoft.com/office/drawing/2014/main" id="{68B4C826-3F9F-4EFC-A426-51C73AACD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676400"/>
            <a:ext cx="655320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ext Box 2">
            <a:extLst>
              <a:ext uri="{FF2B5EF4-FFF2-40B4-BE49-F238E27FC236}">
                <a16:creationId xmlns:a16="http://schemas.microsoft.com/office/drawing/2014/main" id="{34FEA106-3FAE-4B1B-9646-A3795CCBE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3" y="0"/>
            <a:ext cx="7696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4: Nhận xét- Sẻ chia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Qua bài học hôm nay em rút ra được điều gì cho bản thân ?</a:t>
            </a:r>
          </a:p>
        </p:txBody>
      </p:sp>
      <p:pic>
        <p:nvPicPr>
          <p:cNvPr id="18435" name="Picture 3" descr="AG00317_">
            <a:extLst>
              <a:ext uri="{FF2B5EF4-FFF2-40B4-BE49-F238E27FC236}">
                <a16:creationId xmlns:a16="http://schemas.microsoft.com/office/drawing/2014/main" id="{E8D54D67-6154-49AB-9BE8-55BA9860D1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892" name="Text Box 4">
            <a:extLst>
              <a:ext uri="{FF2B5EF4-FFF2-40B4-BE49-F238E27FC236}">
                <a16:creationId xmlns:a16="http://schemas.microsoft.com/office/drawing/2014/main" id="{7F1F0E14-16FA-42EB-8206-7D72810E5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86106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3600" b="1">
                <a:solidFill>
                  <a:srgbClr val="3333FF"/>
                </a:solidFill>
                <a:latin typeface="Times New Roman" panose="02020603050405020304" pitchFamily="18" charset="0"/>
              </a:rPr>
              <a:t>Hiểu thêm về màu sắc trong thiên nhiên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3600" b="1">
                <a:solidFill>
                  <a:srgbClr val="3333FF"/>
                </a:solidFill>
                <a:latin typeface="Times New Roman" panose="02020603050405020304" pitchFamily="18" charset="0"/>
              </a:rPr>
              <a:t> Biết được một số màu vẽ và cách pha màu, biết ứng dụng màu sắc sao cho hợp lý trong học tập và trong cuộc sống. 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3600" b="1">
                <a:solidFill>
                  <a:srgbClr val="3333FF"/>
                </a:solidFill>
                <a:latin typeface="Times New Roman" panose="02020603050405020304" pitchFamily="18" charset="0"/>
              </a:rPr>
              <a:t>Biết vẽ biểu cảm theo nhạc và cảm nhận qua nét vẽ, tạo bức tranh từ mảng màu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2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2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2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2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2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2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Picture 112hu">
            <a:extLst>
              <a:ext uri="{FF2B5EF4-FFF2-40B4-BE49-F238E27FC236}">
                <a16:creationId xmlns:a16="http://schemas.microsoft.com/office/drawing/2014/main" id="{2372DA62-291F-4CB7-9602-06F01D2B6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1" name="Rectangle 3">
            <a:extLst>
              <a:ext uri="{FF2B5EF4-FFF2-40B4-BE49-F238E27FC236}">
                <a16:creationId xmlns:a16="http://schemas.microsoft.com/office/drawing/2014/main" id="{537F96CC-6021-469D-917A-EBB42F241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625" y="1316038"/>
            <a:ext cx="64770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i="1">
                <a:latin typeface="Times New Roman" panose="02020603050405020304" pitchFamily="18" charset="0"/>
              </a:rPr>
              <a:t>- Tiếp tục thực hành vẽ theo nhạc với các bản nhạc giao hưởng, không lời hay nhạc thiếu nhi vui nhộn…</a:t>
            </a:r>
          </a:p>
          <a:p>
            <a:pPr eaLnBrk="1" hangingPunct="1">
              <a:buFontTx/>
              <a:buNone/>
            </a:pPr>
            <a:r>
              <a:rPr lang="en-US" altLang="en-US" sz="4000" b="1" i="1">
                <a:latin typeface="Times New Roman" panose="02020603050405020304" pitchFamily="18" charset="0"/>
              </a:rPr>
              <a:t>- Chuẩn bị đầy đủ dụng cụ học tập cho sáng tạo sản phẩm vẽ theo nhạc ở tiết học sau.</a:t>
            </a:r>
          </a:p>
        </p:txBody>
      </p:sp>
      <p:pic>
        <p:nvPicPr>
          <p:cNvPr id="29703" name="Picture 7" descr="Véc tơ đồ họa Tranh Clip nghệ thuật Họa sĩ Hoạ - bức tranh png tải về -  Miễn phí trong suốt Phim Hoạt Hình png Tải về.">
            <a:extLst>
              <a:ext uri="{FF2B5EF4-FFF2-40B4-BE49-F238E27FC236}">
                <a16:creationId xmlns:a16="http://schemas.microsoft.com/office/drawing/2014/main" id="{9A3F4F46-7172-4A32-AC6B-6D0BEB90C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2493963"/>
            <a:ext cx="2357437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3AA230F4-E270-41BE-B804-18E386741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304800"/>
            <a:ext cx="60944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Các bạn nhỏ lưu ý:</a:t>
            </a:r>
            <a:endParaRPr lang="en-US" altLang="en-US" sz="96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 112hu">
            <a:extLst>
              <a:ext uri="{FF2B5EF4-FFF2-40B4-BE49-F238E27FC236}">
                <a16:creationId xmlns:a16="http://schemas.microsoft.com/office/drawing/2014/main" id="{9BAF9A3F-761C-440D-AAF2-E88500697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296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987" name="Text Box 3">
            <a:extLst>
              <a:ext uri="{FF2B5EF4-FFF2-40B4-BE49-F238E27FC236}">
                <a16:creationId xmlns:a16="http://schemas.microsoft.com/office/drawing/2014/main" id="{6849FD7A-003E-46D7-837E-C6870CDF9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1860550"/>
            <a:ext cx="8915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rgbClr val="0000FF"/>
                </a:solidFill>
                <a:latin typeface="Times New Roman" panose="02020603050405020304" pitchFamily="18" charset="0"/>
              </a:rPr>
              <a:t>Chào các bạn nhỏ!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rgbClr val="0000FF"/>
                </a:solidFill>
                <a:latin typeface="Times New Roman" panose="02020603050405020304" pitchFamily="18" charset="0"/>
              </a:rPr>
              <a:t>Hẹn gặp lại ở tiết sau!</a:t>
            </a:r>
            <a:endParaRPr lang="en-US" altLang="en-US" sz="117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9B4CC44F-BBD6-4255-A201-C4FBB6D70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19288"/>
            <a:ext cx="845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08580" name="Text Box 4">
            <a:extLst>
              <a:ext uri="{FF2B5EF4-FFF2-40B4-BE49-F238E27FC236}">
                <a16:creationId xmlns:a16="http://schemas.microsoft.com/office/drawing/2014/main" id="{6E5FD555-2948-4361-9392-9D49C9D1C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90600"/>
            <a:ext cx="7343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BIỂU CẢM CỦA SẮC MÀU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00" name="WordArt 24">
            <a:extLst>
              <a:ext uri="{FF2B5EF4-FFF2-40B4-BE49-F238E27FC236}">
                <a16:creationId xmlns:a16="http://schemas.microsoft.com/office/drawing/2014/main" id="{6F50DC6F-96D3-4755-9077-1F4DE9284C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919288"/>
            <a:ext cx="86106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41"/>
              </a:avLst>
            </a:prstTxWarp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TRANH VẼ THEO GIAI ĐIỆU ÂM NHẠC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i="1" kern="10" spc="-36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27" descr="Vector bản vẽ minh họa trẻ em vui vẻ với các nốt nhạc | Thư viện stock  vector đẹp miễn phí">
            <a:extLst>
              <a:ext uri="{FF2B5EF4-FFF2-40B4-BE49-F238E27FC236}">
                <a16:creationId xmlns:a16="http://schemas.microsoft.com/office/drawing/2014/main" id="{8414075A-61F8-4DB5-A757-0EE8BCDE4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408363"/>
            <a:ext cx="439420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7" descr="Vector bản vẽ minh họa trẻ em vui vẻ với các nốt nhạc | Thư viện stock  vector đẹp miễn phí">
            <a:extLst>
              <a:ext uri="{FF2B5EF4-FFF2-40B4-BE49-F238E27FC236}">
                <a16:creationId xmlns:a16="http://schemas.microsoft.com/office/drawing/2014/main" id="{076D91AE-AC4B-4167-AC51-ACF032156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92475"/>
            <a:ext cx="46101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112hu">
            <a:extLst>
              <a:ext uri="{FF2B5EF4-FFF2-40B4-BE49-F238E27FC236}">
                <a16:creationId xmlns:a16="http://schemas.microsoft.com/office/drawing/2014/main" id="{456FB01F-6C54-4152-B965-514F68DE5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itle 1">
            <a:extLst>
              <a:ext uri="{FF2B5EF4-FFF2-40B4-BE49-F238E27FC236}">
                <a16:creationId xmlns:a16="http://schemas.microsoft.com/office/drawing/2014/main" id="{9B58B658-1E6D-417B-A639-25F4E5DA7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88" y="-155575"/>
            <a:ext cx="8772525" cy="631825"/>
          </a:xfrm>
        </p:spPr>
        <p:txBody>
          <a:bodyPr/>
          <a:lstStyle/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Tìm hiểu sự cần thiết của màu sắc trong đời sống con người</a:t>
            </a:r>
          </a:p>
        </p:txBody>
      </p:sp>
      <p:pic>
        <p:nvPicPr>
          <p:cNvPr id="5137" name="Picture 17" descr="HÃY SỐNG MỘT CUỘC ĐỜI THẬT MÀU SẮC! | Style Magazine">
            <a:extLst>
              <a:ext uri="{FF2B5EF4-FFF2-40B4-BE49-F238E27FC236}">
                <a16:creationId xmlns:a16="http://schemas.microsoft.com/office/drawing/2014/main" id="{C05928D0-43ED-4F74-9FE8-8CCE1ED63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581400"/>
            <a:ext cx="44672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19" descr="Giải mã ý nghĩa màu sắc trong các lĩnh vực của cuộc sống">
            <a:extLst>
              <a:ext uri="{FF2B5EF4-FFF2-40B4-BE49-F238E27FC236}">
                <a16:creationId xmlns:a16="http://schemas.microsoft.com/office/drawing/2014/main" id="{008DCCB2-A7AE-4BA8-91E2-34264F979E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NI-Jamai" pitchFamily="2" charset="0"/>
            </a:endParaRPr>
          </a:p>
        </p:txBody>
      </p:sp>
      <p:sp>
        <p:nvSpPr>
          <p:cNvPr id="5126" name="AutoShape 21" descr="Giải mã ý nghĩa màu sắc trong các lĩnh vực của cuộc sống">
            <a:extLst>
              <a:ext uri="{FF2B5EF4-FFF2-40B4-BE49-F238E27FC236}">
                <a16:creationId xmlns:a16="http://schemas.microsoft.com/office/drawing/2014/main" id="{9165686F-E859-43DD-9FDA-8BC7BFAA94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NI-Jamai" pitchFamily="2" charset="0"/>
            </a:endParaRPr>
          </a:p>
        </p:txBody>
      </p:sp>
      <p:pic>
        <p:nvPicPr>
          <p:cNvPr id="49153" name="Picture 1" descr="C:\Users\ASUS\Desktop\images.jpg">
            <a:extLst>
              <a:ext uri="{FF2B5EF4-FFF2-40B4-BE49-F238E27FC236}">
                <a16:creationId xmlns:a16="http://schemas.microsoft.com/office/drawing/2014/main" id="{1FFFD133-A236-411B-84C9-B7BA39F4C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3581400"/>
            <a:ext cx="43830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C:\Users\ASUS\Desktop\y-nghia-cua-mau-sac.jpg">
            <a:extLst>
              <a:ext uri="{FF2B5EF4-FFF2-40B4-BE49-F238E27FC236}">
                <a16:creationId xmlns:a16="http://schemas.microsoft.com/office/drawing/2014/main" id="{47C1C753-EEF2-49BC-B19B-64C3681F8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609600"/>
            <a:ext cx="4383087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C:\Users\ASUS\Desktop\tải xuống.png">
            <a:extLst>
              <a:ext uri="{FF2B5EF4-FFF2-40B4-BE49-F238E27FC236}">
                <a16:creationId xmlns:a16="http://schemas.microsoft.com/office/drawing/2014/main" id="{4460B06A-0CC2-4CF4-9C21-0A1376708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61988"/>
            <a:ext cx="46069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112hu">
            <a:extLst>
              <a:ext uri="{FF2B5EF4-FFF2-40B4-BE49-F238E27FC236}">
                <a16:creationId xmlns:a16="http://schemas.microsoft.com/office/drawing/2014/main" id="{892F4A50-FD0B-4AB1-B5AD-860F4C01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itle 1">
            <a:extLst>
              <a:ext uri="{FF2B5EF4-FFF2-40B4-BE49-F238E27FC236}">
                <a16:creationId xmlns:a16="http://schemas.microsoft.com/office/drawing/2014/main" id="{B6B99CC8-5CFA-4F78-85D8-4138180B4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315913"/>
            <a:ext cx="8772525" cy="631826"/>
          </a:xfrm>
        </p:spPr>
        <p:txBody>
          <a:bodyPr/>
          <a:lstStyle/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 trong thiên nhiên</a:t>
            </a:r>
          </a:p>
        </p:txBody>
      </p:sp>
      <p:pic>
        <p:nvPicPr>
          <p:cNvPr id="5135" name="Picture 15" descr="Bộ sưu tập hình ảnh sắc màu thiên nhiên, đẹp HD - Cuộc sống 365 day">
            <a:extLst>
              <a:ext uri="{FF2B5EF4-FFF2-40B4-BE49-F238E27FC236}">
                <a16:creationId xmlns:a16="http://schemas.microsoft.com/office/drawing/2014/main" id="{30FE2D68-9FB5-4D2A-B534-C16D0B4A0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4813"/>
            <a:ext cx="44481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19" descr="Giải mã ý nghĩa màu sắc trong các lĩnh vực của cuộc sống">
            <a:extLst>
              <a:ext uri="{FF2B5EF4-FFF2-40B4-BE49-F238E27FC236}">
                <a16:creationId xmlns:a16="http://schemas.microsoft.com/office/drawing/2014/main" id="{5C32C475-7576-49F3-9A1B-4B3DF8765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NI-Jamai" pitchFamily="2" charset="0"/>
            </a:endParaRPr>
          </a:p>
        </p:txBody>
      </p:sp>
      <p:sp>
        <p:nvSpPr>
          <p:cNvPr id="6150" name="AutoShape 21" descr="Giải mã ý nghĩa màu sắc trong các lĩnh vực của cuộc sống">
            <a:extLst>
              <a:ext uri="{FF2B5EF4-FFF2-40B4-BE49-F238E27FC236}">
                <a16:creationId xmlns:a16="http://schemas.microsoft.com/office/drawing/2014/main" id="{3931FCFC-5397-47FA-8F10-A34F075C84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NI-Jamai" pitchFamily="2" charset="0"/>
            </a:endParaRPr>
          </a:p>
        </p:txBody>
      </p:sp>
      <p:pic>
        <p:nvPicPr>
          <p:cNvPr id="5143" name="Picture 23" descr="Màu sắc trong tự nhiên và những giải đáp thú vị của cuộc sống -  khoahocdoisong555.com">
            <a:extLst>
              <a:ext uri="{FF2B5EF4-FFF2-40B4-BE49-F238E27FC236}">
                <a16:creationId xmlns:a16="http://schemas.microsoft.com/office/drawing/2014/main" id="{BA6CC559-7B04-4B5D-8CD1-4A1D7545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350838"/>
            <a:ext cx="4373562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5" descr="Thiên nhiên tạo nên những màu sắc kì thú - Bảo vệ môi trường">
            <a:extLst>
              <a:ext uri="{FF2B5EF4-FFF2-40B4-BE49-F238E27FC236}">
                <a16:creationId xmlns:a16="http://schemas.microsoft.com/office/drawing/2014/main" id="{E9C0F673-0612-47AA-9E99-0E1A8EA39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3663950"/>
            <a:ext cx="43735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7" descr="Ngất ngây những gam màu thiên nhiên « Tin Đa Chiều">
            <a:extLst>
              <a:ext uri="{FF2B5EF4-FFF2-40B4-BE49-F238E27FC236}">
                <a16:creationId xmlns:a16="http://schemas.microsoft.com/office/drawing/2014/main" id="{8C991470-A1D4-493B-90A1-8E1C21758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3562350"/>
            <a:ext cx="44465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rg_hi" descr="ANd9GcTkeSg7nnfq7x1YPBQNoK10E78AWl13y_UOcHVcccGlgilFyKgN">
            <a:hlinkClick r:id="rId2"/>
            <a:extLst>
              <a:ext uri="{FF2B5EF4-FFF2-40B4-BE49-F238E27FC236}">
                <a16:creationId xmlns:a16="http://schemas.microsoft.com/office/drawing/2014/main" id="{BA300719-297F-4025-8B9C-4A43A74C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29876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ANd9GcRB_Z2tkdngNkdyqE4kfaNpX4XnsKwHCK7sblG8mtv2P2hff0waOA">
            <a:hlinkClick r:id="rId4"/>
            <a:extLst>
              <a:ext uri="{FF2B5EF4-FFF2-40B4-BE49-F238E27FC236}">
                <a16:creationId xmlns:a16="http://schemas.microsoft.com/office/drawing/2014/main" id="{BD123F4D-2E2B-4E1D-BB7D-2F1629B46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388"/>
            <a:ext cx="314483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20110211084812_12">
            <a:extLst>
              <a:ext uri="{FF2B5EF4-FFF2-40B4-BE49-F238E27FC236}">
                <a16:creationId xmlns:a16="http://schemas.microsoft.com/office/drawing/2014/main" id="{6366CB65-E6EE-419F-82D8-615D31DF6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2286000"/>
            <a:ext cx="29591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 descr="Mô tả ảnh.">
            <a:extLst>
              <a:ext uri="{FF2B5EF4-FFF2-40B4-BE49-F238E27FC236}">
                <a16:creationId xmlns:a16="http://schemas.microsoft.com/office/drawing/2014/main" id="{67056779-D556-446C-98D2-9EBCE5C2F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2297113"/>
            <a:ext cx="28082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3" descr="100120061540-558-798">
            <a:extLst>
              <a:ext uri="{FF2B5EF4-FFF2-40B4-BE49-F238E27FC236}">
                <a16:creationId xmlns:a16="http://schemas.microsoft.com/office/drawing/2014/main" id="{1E8F9F84-77CF-4516-A7C6-85377F8D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63500"/>
            <a:ext cx="283845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Màu sắc của thực phẩm và giá trị dinh dưỡng">
            <a:extLst>
              <a:ext uri="{FF2B5EF4-FFF2-40B4-BE49-F238E27FC236}">
                <a16:creationId xmlns:a16="http://schemas.microsoft.com/office/drawing/2014/main" id="{D129BD88-765B-4645-B4D1-CE7AB80D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08225"/>
            <a:ext cx="31242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Dịch vụ vận chuyển hàng khô từ Đà Nẵng đi Hong Kong - Công ty vận tải đường  thủy đường biển Nội địa quốc tế">
            <a:extLst>
              <a:ext uri="{FF2B5EF4-FFF2-40B4-BE49-F238E27FC236}">
                <a16:creationId xmlns:a16="http://schemas.microsoft.com/office/drawing/2014/main" id="{6E280437-437F-4E67-93F2-0D47BBC3A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419600"/>
            <a:ext cx="3027362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AutoShape 13" descr="Bật mí ý nghĩa của màu sắc trong cuộc sống với 9 màu cụ thể">
            <a:extLst>
              <a:ext uri="{FF2B5EF4-FFF2-40B4-BE49-F238E27FC236}">
                <a16:creationId xmlns:a16="http://schemas.microsoft.com/office/drawing/2014/main" id="{6E54C7B0-EE4E-4501-886A-8A584D0701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NI-Jamai" pitchFamily="2" charset="0"/>
            </a:endParaRPr>
          </a:p>
        </p:txBody>
      </p:sp>
      <p:pic>
        <p:nvPicPr>
          <p:cNvPr id="6159" name="Picture 15" descr="Ý nghĩa của màu sắc trong thiết kế nội thất">
            <a:extLst>
              <a:ext uri="{FF2B5EF4-FFF2-40B4-BE49-F238E27FC236}">
                <a16:creationId xmlns:a16="http://schemas.microsoft.com/office/drawing/2014/main" id="{B7A83D72-F434-4212-9278-B0240D5A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4546600"/>
            <a:ext cx="27527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AutoShape 17" descr="Tầm quan trọng và ý nghĩa của màu sắc trong thiết kế website">
            <a:extLst>
              <a:ext uri="{FF2B5EF4-FFF2-40B4-BE49-F238E27FC236}">
                <a16:creationId xmlns:a16="http://schemas.microsoft.com/office/drawing/2014/main" id="{15D954B8-1556-4A15-A01B-3893CE5FE9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NI-Jamai" pitchFamily="2" charset="0"/>
            </a:endParaRPr>
          </a:p>
        </p:txBody>
      </p:sp>
      <p:sp>
        <p:nvSpPr>
          <p:cNvPr id="7180" name="AutoShape 19" descr="Tầm quan trọng và ý nghĩa của màu sắc trong thiết kế website">
            <a:extLst>
              <a:ext uri="{FF2B5EF4-FFF2-40B4-BE49-F238E27FC236}">
                <a16:creationId xmlns:a16="http://schemas.microsoft.com/office/drawing/2014/main" id="{FA1FF5D8-0DA0-4EA2-A3DE-80EF8A556D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NI-Jamai" pitchFamily="2" charset="0"/>
            </a:endParaRPr>
          </a:p>
        </p:txBody>
      </p:sp>
      <p:sp>
        <p:nvSpPr>
          <p:cNvPr id="7181" name="AutoShape 21" descr="https://images.viblo.asia/327458b9-3ca4-4966-9ef0-dd49ba348035.png">
            <a:extLst>
              <a:ext uri="{FF2B5EF4-FFF2-40B4-BE49-F238E27FC236}">
                <a16:creationId xmlns:a16="http://schemas.microsoft.com/office/drawing/2014/main" id="{1E074385-3929-45E8-A401-6E6C7D1F80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NI-Jamai" pitchFamily="2" charset="0"/>
            </a:endParaRPr>
          </a:p>
        </p:txBody>
      </p:sp>
      <p:sp>
        <p:nvSpPr>
          <p:cNvPr id="7182" name="AutoShape 23" descr="https://images.viblo.asia/327458b9-3ca4-4966-9ef0-dd49ba348035.png">
            <a:extLst>
              <a:ext uri="{FF2B5EF4-FFF2-40B4-BE49-F238E27FC236}">
                <a16:creationId xmlns:a16="http://schemas.microsoft.com/office/drawing/2014/main" id="{2B01CE70-FD69-4018-92A0-B88F922F81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882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NI-Jamai" pitchFamily="2" charset="0"/>
            </a:endParaRPr>
          </a:p>
        </p:txBody>
      </p:sp>
      <p:sp>
        <p:nvSpPr>
          <p:cNvPr id="7183" name="AutoShape 25" descr="https://images.viblo.asia/327458b9-3ca4-4966-9ef0-dd49ba348035.png">
            <a:extLst>
              <a:ext uri="{FF2B5EF4-FFF2-40B4-BE49-F238E27FC236}">
                <a16:creationId xmlns:a16="http://schemas.microsoft.com/office/drawing/2014/main" id="{60BE8DB4-3967-43A2-BCA2-67823D3A86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122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NI-Jamai" pitchFamily="2" charset="0"/>
            </a:endParaRPr>
          </a:p>
        </p:txBody>
      </p:sp>
      <p:sp>
        <p:nvSpPr>
          <p:cNvPr id="7184" name="AutoShape 27" descr="50+ Tranh Sắc Màu Cuộc Sống Độc Đáo Cá Tính Mới Nhất 2020">
            <a:extLst>
              <a:ext uri="{FF2B5EF4-FFF2-40B4-BE49-F238E27FC236}">
                <a16:creationId xmlns:a16="http://schemas.microsoft.com/office/drawing/2014/main" id="{AA7875F0-9685-43D7-A827-92FEB905CD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362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NI-Jamai" pitchFamily="2" charset="0"/>
            </a:endParaRPr>
          </a:p>
        </p:txBody>
      </p:sp>
      <p:sp>
        <p:nvSpPr>
          <p:cNvPr id="7185" name="AutoShape 29" descr="50+ Tranh Sắc Màu Cuộc Sống Độc Đáo Cá Tính Mới Nhất 2020">
            <a:extLst>
              <a:ext uri="{FF2B5EF4-FFF2-40B4-BE49-F238E27FC236}">
                <a16:creationId xmlns:a16="http://schemas.microsoft.com/office/drawing/2014/main" id="{CA6D6874-19E1-49AB-BAE7-558D6F0B7F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602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NI-Jamai" pitchFamily="2" charset="0"/>
            </a:endParaRPr>
          </a:p>
        </p:txBody>
      </p:sp>
      <p:pic>
        <p:nvPicPr>
          <p:cNvPr id="6174" name="Picture 30" descr="C:\Users\ASUS\Desktop\tranh-sac-mau-cuoc-song-o-dao-burano-italya-shut154911044-720x380.jpg">
            <a:extLst>
              <a:ext uri="{FF2B5EF4-FFF2-40B4-BE49-F238E27FC236}">
                <a16:creationId xmlns:a16="http://schemas.microsoft.com/office/drawing/2014/main" id="{90884122-892D-42E2-ABE2-B5DBC6E93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491038"/>
            <a:ext cx="297180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 descr="ANd9GcTVZUe4dNiYnaoIPRfmnTDGvlbSQu49MBG5emllzVl6JbmbPb0gxA">
            <a:extLst>
              <a:ext uri="{FF2B5EF4-FFF2-40B4-BE49-F238E27FC236}">
                <a16:creationId xmlns:a16="http://schemas.microsoft.com/office/drawing/2014/main" id="{DB16C68F-BB15-4E90-B684-730CA806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962400"/>
            <a:ext cx="4724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Màu sắc trong tranh">
            <a:extLst>
              <a:ext uri="{FF2B5EF4-FFF2-40B4-BE49-F238E27FC236}">
                <a16:creationId xmlns:a16="http://schemas.microsoft.com/office/drawing/2014/main" id="{BF7B0BB9-DD71-4005-9336-FBDD6990C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8006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Soạn mĩ thuật lớp 8 Bài 30: Vẽ theo mẫu – Vẽ tĩnh vật lọ hoa ( vẽ màu) | Âm  nhạc và mỹ thuật lớp 8">
            <a:extLst>
              <a:ext uri="{FF2B5EF4-FFF2-40B4-BE49-F238E27FC236}">
                <a16:creationId xmlns:a16="http://schemas.microsoft.com/office/drawing/2014/main" id="{73DEA8D2-1616-4E47-9BCA-9453E6437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863600"/>
            <a:ext cx="43434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4CCD5E3-9F7B-4959-AF89-2A4B7A749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0" y="130175"/>
            <a:ext cx="4318000" cy="544513"/>
          </a:xfrm>
        </p:spPr>
        <p:txBody>
          <a:bodyPr/>
          <a:lstStyle/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 trong thiên nhiên tranh vẽ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CEC57BE4-0697-46E2-9B0B-218338673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0" y="1143000"/>
            <a:ext cx="5743575" cy="533400"/>
          </a:xfrm>
        </p:spPr>
        <p:txBody>
          <a:bodyPr/>
          <a:lstStyle/>
          <a:p>
            <a:pPr eaLnBrk="1" hangingPunct="1"/>
            <a:r>
              <a:rPr lang="en-US" altLang="en-US" sz="3400" b="1">
                <a:solidFill>
                  <a:schemeClr val="tx1"/>
                </a:solidFill>
                <a:latin typeface=".VnTime" pitchFamily="34" charset="0"/>
              </a:rPr>
              <a:t> </a:t>
            </a:r>
          </a:p>
        </p:txBody>
      </p:sp>
      <p:pic>
        <p:nvPicPr>
          <p:cNvPr id="389130" name="Picture 10" descr="BEAUTY">
            <a:extLst>
              <a:ext uri="{FF2B5EF4-FFF2-40B4-BE49-F238E27FC236}">
                <a16:creationId xmlns:a16="http://schemas.microsoft.com/office/drawing/2014/main" id="{BE2F55A5-E366-4DD6-B29C-842478B62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25475"/>
            <a:ext cx="4343400" cy="292893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31" name="Picture 11" descr="BUNRISE">
            <a:extLst>
              <a:ext uri="{FF2B5EF4-FFF2-40B4-BE49-F238E27FC236}">
                <a16:creationId xmlns:a16="http://schemas.microsoft.com/office/drawing/2014/main" id="{1C633CC3-F147-4258-BC05-5823977A4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733800"/>
            <a:ext cx="4343400" cy="288448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33" name="Picture 13" descr="ph-10138">
            <a:extLst>
              <a:ext uri="{FF2B5EF4-FFF2-40B4-BE49-F238E27FC236}">
                <a16:creationId xmlns:a16="http://schemas.microsoft.com/office/drawing/2014/main" id="{1FEB6F6E-DD60-4C0F-B414-C99F2F942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625475"/>
            <a:ext cx="4305300" cy="59483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34" name="Text Box 14">
            <a:extLst>
              <a:ext uri="{FF2B5EF4-FFF2-40B4-BE49-F238E27FC236}">
                <a16:creationId xmlns:a16="http://schemas.microsoft.com/office/drawing/2014/main" id="{2A67260C-9982-4EE8-8E03-27FAD81C5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55925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FFCC"/>
                </a:solidFill>
                <a:latin typeface="Times New Roman" panose="02020603050405020304" pitchFamily="18" charset="0"/>
              </a:rPr>
              <a:t>Bình minh</a:t>
            </a:r>
            <a:r>
              <a:rPr lang="en-US" altLang="en-US" sz="40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89135" name="Text Box 15">
            <a:extLst>
              <a:ext uri="{FF2B5EF4-FFF2-40B4-BE49-F238E27FC236}">
                <a16:creationId xmlns:a16="http://schemas.microsoft.com/office/drawing/2014/main" id="{7B770242-79BD-4A41-B9A0-486A0095D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5697538"/>
            <a:ext cx="175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FFCC"/>
                </a:solidFill>
                <a:latin typeface="Times New Roman" panose="02020603050405020304" pitchFamily="18" charset="0"/>
              </a:rPr>
              <a:t>Trưa hè</a:t>
            </a:r>
          </a:p>
        </p:txBody>
      </p:sp>
      <p:sp>
        <p:nvSpPr>
          <p:cNvPr id="389136" name="Rectangle 16">
            <a:extLst>
              <a:ext uri="{FF2B5EF4-FFF2-40B4-BE49-F238E27FC236}">
                <a16:creationId xmlns:a16="http://schemas.microsoft.com/office/drawing/2014/main" id="{C563C0C8-CA1F-4ADA-8A65-1C4E3D605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943600"/>
            <a:ext cx="2090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FFCC"/>
                </a:solidFill>
                <a:latin typeface="Times New Roman" panose="02020603050405020304" pitchFamily="18" charset="0"/>
              </a:rPr>
              <a:t>Hoàng hôn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BBE05257-304E-45C1-8B31-C62B3BF78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50800"/>
            <a:ext cx="845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Kết luận ý nghĩa của màu sắc trong cuộc sống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4" grpId="0"/>
      <p:bldP spid="389135" grpId="0"/>
      <p:bldP spid="38913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Rectangle 3">
            <a:extLst>
              <a:ext uri="{FF2B5EF4-FFF2-40B4-BE49-F238E27FC236}">
                <a16:creationId xmlns:a16="http://schemas.microsoft.com/office/drawing/2014/main" id="{76A85A44-D132-4B8B-807B-36D2B36D02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24100"/>
            <a:ext cx="8763000" cy="4495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-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Mỗi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bạn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chuẩn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bị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5-10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màu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(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màu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sáp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màu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nước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màu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dầu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màu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chì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…)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theo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ý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thích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giấy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A4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-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Nhắm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mắt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–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nghe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nhạc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-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vẽ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theo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cảm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hứng</a:t>
            </a:r>
            <a:endParaRPr lang="en-US" sz="2800" b="1" i="1" dirty="0">
              <a:solidFill>
                <a:schemeClr val="hlink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-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Trong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quá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trình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nghe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nhạc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-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vẽ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theo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nhạc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thể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đổi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màu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tùy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thích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nhưng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không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mở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mắt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chọn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màu</a:t>
            </a:r>
            <a:endParaRPr lang="en-US" sz="2800" b="1" i="1" dirty="0">
              <a:solidFill>
                <a:schemeClr val="hlink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-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Tùy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chọn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vẽ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nét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to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nhỏ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hình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tròn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vuông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sao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cho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màu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đầy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hết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tờ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hlink"/>
                </a:solidFill>
                <a:latin typeface="Times New Roman" pitchFamily="18" charset="0"/>
              </a:rPr>
              <a:t>giấy</a:t>
            </a:r>
            <a:r>
              <a:rPr lang="en-US" sz="2800" b="1" i="1" dirty="0">
                <a:solidFill>
                  <a:schemeClr val="hlink"/>
                </a:solidFill>
                <a:latin typeface="Times New Roman" pitchFamily="18" charset="0"/>
              </a:rPr>
              <a:t> A4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Thời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gian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Hết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lời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hát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Mở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mắt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cảm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nhận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vẽ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theo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nhạc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chính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mình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2959C26E-D0CE-4C42-9FC9-BBD77359A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52600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C00000"/>
                </a:solidFill>
                <a:latin typeface="Times New Roman" panose="02020603050405020304" pitchFamily="18" charset="0"/>
              </a:rPr>
              <a:t>Luật chơi: </a:t>
            </a:r>
            <a:endParaRPr lang="en-US" altLang="en-US" sz="4000">
              <a:solidFill>
                <a:srgbClr val="C00000"/>
              </a:solidFill>
              <a:latin typeface="VNI-Jamai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4E36E9-DE6D-4D6F-A9C3-A9C26D4CC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0"/>
            <a:ext cx="7793038" cy="1462088"/>
          </a:xfrm>
        </p:spPr>
        <p:txBody>
          <a:bodyPr/>
          <a:lstStyle/>
          <a:p>
            <a:pPr algn="ctr"/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Trò chơi</a:t>
            </a:r>
            <a:b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Nghe nhạc- vẽ theo cảm hứng”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/>
      <p:bldP spid="1024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by Shark Dance - #babyshark Most Viewed Video - Animal Songs - PINKFONG Songs for Children.mp4">
            <a:hlinkClick r:id="" action="ppaction://media"/>
            <a:extLst>
              <a:ext uri="{FF2B5EF4-FFF2-40B4-BE49-F238E27FC236}">
                <a16:creationId xmlns:a16="http://schemas.microsoft.com/office/drawing/2014/main" id="{A9D2E697-8B5B-44C2-AF14-F099105E95F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Jama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Jamai" pitchFamily="2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ends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3870</TotalTime>
  <Words>529</Words>
  <Application>Microsoft Office PowerPoint</Application>
  <PresentationFormat>On-screen Show (4:3)</PresentationFormat>
  <Paragraphs>44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VNI-Jamai</vt:lpstr>
      <vt:lpstr>Arial</vt:lpstr>
      <vt:lpstr>Tahoma</vt:lpstr>
      <vt:lpstr>Wingdings</vt:lpstr>
      <vt:lpstr>Calibri</vt:lpstr>
      <vt:lpstr>Times New Roman</vt:lpstr>
      <vt:lpstr>.VnTime</vt:lpstr>
      <vt:lpstr>Blends</vt:lpstr>
      <vt:lpstr>PowerPoint Presentation</vt:lpstr>
      <vt:lpstr>PowerPoint Presentation</vt:lpstr>
      <vt:lpstr>Khởi động: Tìm hiểu sự cần thiết của màu sắc trong đời sống con người</vt:lpstr>
      <vt:lpstr>Màu sắc trong thiên nhiên</vt:lpstr>
      <vt:lpstr>PowerPoint Presentation</vt:lpstr>
      <vt:lpstr>Màu sắc trong thiên nhiên tranh vẽ</vt:lpstr>
      <vt:lpstr> </vt:lpstr>
      <vt:lpstr>Hoạt động 1: Trò chơi  “ Nghe nhạc- vẽ theo cảm hứng”</vt:lpstr>
      <vt:lpstr>PowerPoint Presentation</vt:lpstr>
      <vt:lpstr>Trưng bày bài vẽ  “ Nghe nhạc- vẽ theo cảm hứng”</vt:lpstr>
      <vt:lpstr>Hoạt động 2: Cùng nhận xét nào!</vt:lpstr>
      <vt:lpstr>Một số bài vẽ tham khảo</vt:lpstr>
      <vt:lpstr>PowerPoint Presentation</vt:lpstr>
      <vt:lpstr>Thảo luận nhóm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Thùy Trang</dc:creator>
  <cp:lastModifiedBy>phuong thao nguyen</cp:lastModifiedBy>
  <cp:revision>474</cp:revision>
  <dcterms:created xsi:type="dcterms:W3CDTF">2006-11-12T13:46:47Z</dcterms:created>
  <dcterms:modified xsi:type="dcterms:W3CDTF">2021-09-19T01:54:27Z</dcterms:modified>
</cp:coreProperties>
</file>